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376" autoAdjust="0"/>
    <p:restoredTop sz="94660"/>
  </p:normalViewPr>
  <p:slideViewPr>
    <p:cSldViewPr>
      <p:cViewPr varScale="1">
        <p:scale>
          <a:sx n="87" d="100"/>
          <a:sy n="87" d="100"/>
        </p:scale>
        <p:origin x="-68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2A06F30B-9A60-4B08-A974-24203ABD8C49}" type="datetimeFigureOut">
              <a:rPr lang="en-US" smtClean="0"/>
              <a:t>3/8/2012</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801B6DFE-FD14-4275-8C22-53C33D88A593}"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06F30B-9A60-4B08-A974-24203ABD8C49}" type="datetimeFigureOut">
              <a:rPr lang="en-US" smtClean="0"/>
              <a:t>3/8/2012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B6DFE-FD14-4275-8C22-53C33D88A59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06F30B-9A60-4B08-A974-24203ABD8C49}" type="datetimeFigureOut">
              <a:rPr lang="en-US" smtClean="0"/>
              <a:t>3/8/2012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801B6DFE-FD14-4275-8C22-53C33D88A59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06F30B-9A60-4B08-A974-24203ABD8C49}" type="datetimeFigureOut">
              <a:rPr lang="en-US" smtClean="0"/>
              <a:t>3/8/2012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B6DFE-FD14-4275-8C22-53C33D88A593}"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2A06F30B-9A60-4B08-A974-24203ABD8C49}" type="datetimeFigureOut">
              <a:rPr lang="en-US" smtClean="0"/>
              <a:t>3/8/2012</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801B6DFE-FD14-4275-8C22-53C33D88A593}"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A06F30B-9A60-4B08-A974-24203ABD8C49}" type="datetimeFigureOut">
              <a:rPr lang="en-US" smtClean="0"/>
              <a:t>3/8/2012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1B6DFE-FD14-4275-8C22-53C33D88A593}"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A06F30B-9A60-4B08-A974-24203ABD8C49}" type="datetimeFigureOut">
              <a:rPr lang="en-US" smtClean="0"/>
              <a:t>3/8/2012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1B6DFE-FD14-4275-8C22-53C33D88A593}"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A06F30B-9A60-4B08-A974-24203ABD8C49}" type="datetimeFigureOut">
              <a:rPr lang="en-US" smtClean="0"/>
              <a:t>3/8/2012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1B6DFE-FD14-4275-8C22-53C33D88A593}"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2A06F30B-9A60-4B08-A974-24203ABD8C49}" type="datetimeFigureOut">
              <a:rPr lang="en-US" smtClean="0"/>
              <a:t>3/8/2012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1B6DFE-FD14-4275-8C22-53C33D88A59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6F30B-9A60-4B08-A974-24203ABD8C49}" type="datetimeFigureOut">
              <a:rPr lang="en-US" smtClean="0"/>
              <a:t>3/8/2012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801B6DFE-FD14-4275-8C22-53C33D88A593}"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6F30B-9A60-4B08-A974-24203ABD8C49}" type="datetimeFigureOut">
              <a:rPr lang="en-US" smtClean="0"/>
              <a:t>3/8/2012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1B6DFE-FD14-4275-8C22-53C33D88A593}"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2A06F30B-9A60-4B08-A974-24203ABD8C49}" type="datetimeFigureOut">
              <a:rPr lang="en-US" smtClean="0"/>
              <a:t>3/8/2012</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801B6DFE-FD14-4275-8C22-53C33D88A59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youtube.com/watch?v=-1pMMIe4hb4"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44775"/>
            <a:ext cx="7772400" cy="1470025"/>
          </a:xfrm>
        </p:spPr>
        <p:txBody>
          <a:bodyPr>
            <a:noAutofit/>
          </a:bodyPr>
          <a:lstStyle/>
          <a:p>
            <a:pPr algn="ctr"/>
            <a:r>
              <a:rPr lang="en-US" sz="9600" dirty="0" smtClean="0">
                <a:latin typeface="Century Gothic" pitchFamily="34" charset="0"/>
              </a:rPr>
              <a:t>What is your biggest flaw?</a:t>
            </a:r>
            <a:endParaRPr lang="en-US" sz="9600" dirty="0">
              <a:latin typeface="Century Gothic" pitchFamily="34" charset="0"/>
            </a:endParaRPr>
          </a:p>
        </p:txBody>
      </p:sp>
    </p:spTree>
    <p:extLst>
      <p:ext uri="{BB962C8B-B14F-4D97-AF65-F5344CB8AC3E}">
        <p14:creationId xmlns:p14="http://schemas.microsoft.com/office/powerpoint/2010/main" val="20198689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27237"/>
            <a:ext cx="8229600" cy="4525963"/>
          </a:xfrm>
        </p:spPr>
        <p:txBody>
          <a:bodyPr>
            <a:normAutofit fontScale="92500"/>
          </a:bodyPr>
          <a:lstStyle/>
          <a:p>
            <a:pPr marL="0" indent="0" algn="ctr">
              <a:buNone/>
            </a:pPr>
            <a:r>
              <a:rPr lang="en-US" sz="3900" dirty="0" smtClean="0">
                <a:solidFill>
                  <a:schemeClr val="tx1">
                    <a:lumMod val="65000"/>
                    <a:lumOff val="35000"/>
                  </a:schemeClr>
                </a:solidFill>
                <a:latin typeface="Century Gothic" pitchFamily="34" charset="0"/>
              </a:rPr>
              <a:t>“"If all else perished, and he remained, I should still continue to be; and if all else remained, and he were annihilated, the universe would turn to a mighty stranger: I should not seem a part of it“ (74).</a:t>
            </a:r>
            <a:r>
              <a:rPr lang="en-US" dirty="0" smtClean="0">
                <a:latin typeface="Century Gothic" pitchFamily="34" charset="0"/>
              </a:rPr>
              <a:t/>
            </a:r>
            <a:br>
              <a:rPr lang="en-US" dirty="0" smtClean="0">
                <a:latin typeface="Century Gothic" pitchFamily="34" charset="0"/>
              </a:rPr>
            </a:br>
            <a:endParaRPr lang="en-US" dirty="0">
              <a:latin typeface="Century Gothic" pitchFamily="34" charset="0"/>
            </a:endParaRPr>
          </a:p>
        </p:txBody>
      </p:sp>
      <p:sp>
        <p:nvSpPr>
          <p:cNvPr id="5" name="TextBox 4"/>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4</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21391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429000"/>
            <a:ext cx="8229600" cy="1143000"/>
          </a:xfrm>
        </p:spPr>
        <p:txBody>
          <a:bodyPr>
            <a:noAutofit/>
          </a:bodyPr>
          <a:lstStyle/>
          <a:p>
            <a:r>
              <a:rPr lang="en-US" sz="7200" dirty="0" smtClean="0">
                <a:solidFill>
                  <a:srgbClr val="FF0000"/>
                </a:solidFill>
                <a:latin typeface="Century Gothic" pitchFamily="34" charset="0"/>
              </a:rPr>
              <a:t>Where is the one place you would call home?</a:t>
            </a:r>
            <a:endParaRPr lang="en-US" sz="7200" dirty="0">
              <a:solidFill>
                <a:srgbClr val="FF0000"/>
              </a:solidFill>
              <a:latin typeface="Century Gothic" pitchFamily="34" charset="0"/>
            </a:endParaRPr>
          </a:p>
        </p:txBody>
      </p:sp>
    </p:spTree>
    <p:extLst>
      <p:ext uri="{BB962C8B-B14F-4D97-AF65-F5344CB8AC3E}">
        <p14:creationId xmlns:p14="http://schemas.microsoft.com/office/powerpoint/2010/main" val="574407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951037"/>
            <a:ext cx="8229600" cy="4525963"/>
          </a:xfrm>
        </p:spPr>
        <p:txBody>
          <a:bodyPr>
            <a:normAutofit/>
          </a:bodyPr>
          <a:lstStyle/>
          <a:p>
            <a:pPr marL="0" indent="0" algn="ctr">
              <a:buNone/>
            </a:pPr>
            <a:r>
              <a:rPr lang="en-US" sz="4000" dirty="0">
                <a:solidFill>
                  <a:schemeClr val="tx1">
                    <a:lumMod val="65000"/>
                    <a:lumOff val="35000"/>
                  </a:schemeClr>
                </a:solidFill>
                <a:latin typeface="Century Gothic" pitchFamily="34" charset="0"/>
              </a:rPr>
              <a:t>"It is not so buried in the trees and it is not quite so large but you can see the country beautifully all round; and the air is healthier for you-fresher and dryer” (188).</a:t>
            </a:r>
          </a:p>
        </p:txBody>
      </p:sp>
      <p:sp>
        <p:nvSpPr>
          <p:cNvPr id="5" name="TextBox 4"/>
          <p:cNvSpPr txBox="1"/>
          <p:nvPr/>
        </p:nvSpPr>
        <p:spPr>
          <a:xfrm>
            <a:off x="54102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1</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3527601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8637"/>
            <a:ext cx="8229600" cy="4525963"/>
          </a:xfrm>
        </p:spPr>
        <p:txBody>
          <a:bodyPr>
            <a:normAutofit/>
          </a:bodyPr>
          <a:lstStyle/>
          <a:p>
            <a:pPr marL="0" indent="0" algn="ctr">
              <a:buNone/>
            </a:pPr>
            <a:r>
              <a:rPr lang="en-US" sz="3200" dirty="0">
                <a:solidFill>
                  <a:schemeClr val="tx1">
                    <a:lumMod val="65000"/>
                    <a:lumOff val="35000"/>
                  </a:schemeClr>
                </a:solidFill>
                <a:latin typeface="Century Gothic" pitchFamily="34" charset="0"/>
              </a:rPr>
              <a:t>“‘I have undergone sharp discipline, which has taught me wisdom: and then I have read more than you would fancy, Mr. Lockwood. You could not open a book in this library that I have not looked into, and got something out of also: unless it be that range of Greek and Latin, and that of French’” (56).</a:t>
            </a:r>
          </a:p>
        </p:txBody>
      </p:sp>
      <p:sp>
        <p:nvSpPr>
          <p:cNvPr id="5" name="TextBox 4"/>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2</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2012499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3</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16965887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46237"/>
            <a:ext cx="8229600" cy="4525963"/>
          </a:xfrm>
        </p:spPr>
        <p:txBody>
          <a:bodyPr>
            <a:noAutofit/>
          </a:bodyPr>
          <a:lstStyle/>
          <a:p>
            <a:pPr marL="0" indent="0" algn="ctr">
              <a:buNone/>
            </a:pPr>
            <a:r>
              <a:rPr lang="en-US" sz="4000" dirty="0" smtClean="0">
                <a:solidFill>
                  <a:schemeClr val="tx1">
                    <a:lumMod val="65000"/>
                    <a:lumOff val="35000"/>
                  </a:schemeClr>
                </a:solidFill>
                <a:latin typeface="Century Gothic" pitchFamily="34" charset="0"/>
              </a:rPr>
              <a:t>“Mr. Linton had put on her pillow, in the morning, a handful of golden crocuses… ‘These are the earliest flowers at the Heights,’ she exclaimed. ‘They remind me of soft thaw winds, and warm sunshine’” (123).</a:t>
            </a:r>
          </a:p>
        </p:txBody>
      </p:sp>
      <p:sp>
        <p:nvSpPr>
          <p:cNvPr id="5" name="TextBox 4"/>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4</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572739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429000"/>
            <a:ext cx="8229600" cy="1143000"/>
          </a:xfrm>
        </p:spPr>
        <p:txBody>
          <a:bodyPr>
            <a:noAutofit/>
          </a:bodyPr>
          <a:lstStyle/>
          <a:p>
            <a:r>
              <a:rPr lang="en-US" sz="8000" dirty="0" smtClean="0">
                <a:solidFill>
                  <a:srgbClr val="FF0000"/>
                </a:solidFill>
                <a:latin typeface="Century Gothic" pitchFamily="34" charset="0"/>
              </a:rPr>
              <a:t>What is One event that has shaped your life?</a:t>
            </a:r>
            <a:endParaRPr lang="en-US" sz="8000" dirty="0">
              <a:solidFill>
                <a:srgbClr val="FF0000"/>
              </a:solidFill>
              <a:latin typeface="Century Gothic" pitchFamily="34" charset="0"/>
            </a:endParaRPr>
          </a:p>
        </p:txBody>
      </p:sp>
    </p:spTree>
    <p:extLst>
      <p:ext uri="{BB962C8B-B14F-4D97-AF65-F5344CB8AC3E}">
        <p14:creationId xmlns:p14="http://schemas.microsoft.com/office/powerpoint/2010/main" val="9216034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03437"/>
            <a:ext cx="8229600" cy="4525963"/>
          </a:xfrm>
        </p:spPr>
        <p:txBody>
          <a:bodyPr>
            <a:normAutofit/>
          </a:bodyPr>
          <a:lstStyle/>
          <a:p>
            <a:pPr marL="0" indent="0" algn="ctr">
              <a:buNone/>
            </a:pPr>
            <a:r>
              <a:rPr lang="en-US" sz="4000" dirty="0" smtClean="0">
                <a:solidFill>
                  <a:schemeClr val="tx1">
                    <a:lumMod val="65000"/>
                    <a:lumOff val="35000"/>
                  </a:schemeClr>
                </a:solidFill>
                <a:latin typeface="Century Gothic" pitchFamily="34" charset="0"/>
              </a:rPr>
              <a:t>"Fortunately, </a:t>
            </a:r>
            <a:r>
              <a:rPr lang="en-US" sz="4000" dirty="0">
                <a:solidFill>
                  <a:schemeClr val="tx1">
                    <a:lumMod val="65000"/>
                    <a:lumOff val="35000"/>
                  </a:schemeClr>
                </a:solidFill>
                <a:latin typeface="Century Gothic" pitchFamily="34" charset="0"/>
              </a:rPr>
              <a:t>its mother died before the time arrived some thirteen years later after the decease of Catherine when Linton was 12 or a little </a:t>
            </a:r>
            <a:r>
              <a:rPr lang="en-US" sz="4000" dirty="0" smtClean="0">
                <a:solidFill>
                  <a:schemeClr val="tx1">
                    <a:lumMod val="65000"/>
                    <a:lumOff val="35000"/>
                  </a:schemeClr>
                </a:solidFill>
                <a:latin typeface="Century Gothic" pitchFamily="34" charset="0"/>
              </a:rPr>
              <a:t>more“ (168).</a:t>
            </a:r>
            <a:endParaRPr lang="en-US" sz="4000" dirty="0">
              <a:solidFill>
                <a:schemeClr val="tx1">
                  <a:lumMod val="65000"/>
                  <a:lumOff val="35000"/>
                </a:schemeClr>
              </a:solidFill>
              <a:latin typeface="Century Gothic" pitchFamily="34" charset="0"/>
            </a:endParaRPr>
          </a:p>
        </p:txBody>
      </p:sp>
      <p:sp>
        <p:nvSpPr>
          <p:cNvPr id="5" name="TextBox 4"/>
          <p:cNvSpPr txBox="1"/>
          <p:nvPr/>
        </p:nvSpPr>
        <p:spPr>
          <a:xfrm>
            <a:off x="54102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1</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3217488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722437"/>
            <a:ext cx="8915400" cy="4525963"/>
          </a:xfrm>
        </p:spPr>
        <p:txBody>
          <a:bodyPr>
            <a:noAutofit/>
          </a:bodyPr>
          <a:lstStyle/>
          <a:p>
            <a:pPr marL="0" indent="0" algn="ctr">
              <a:buNone/>
            </a:pPr>
            <a:r>
              <a:rPr lang="en-US" sz="3200" dirty="0">
                <a:solidFill>
                  <a:schemeClr val="tx1">
                    <a:lumMod val="65000"/>
                    <a:lumOff val="35000"/>
                  </a:schemeClr>
                </a:solidFill>
                <a:latin typeface="Century Gothic" pitchFamily="34" charset="0"/>
              </a:rPr>
              <a:t>“‘I’m very far from jesting, Miss Catherine,’ I replied. ‘You love Mr. Edgar, because he is handsome, and young, and cheerful, and rich, and loves you. The last, however, goes for nothing: you would love him without that, probably; and with it you wouldn’t unless he possessed the four former attractions’” (71).</a:t>
            </a:r>
          </a:p>
          <a:p>
            <a:endParaRPr lang="en-US" sz="3200" dirty="0">
              <a:solidFill>
                <a:schemeClr val="tx1">
                  <a:lumMod val="65000"/>
                  <a:lumOff val="35000"/>
                </a:schemeClr>
              </a:solidFill>
              <a:latin typeface="Century Gothic" pitchFamily="34" charset="0"/>
            </a:endParaRPr>
          </a:p>
        </p:txBody>
      </p:sp>
      <p:sp>
        <p:nvSpPr>
          <p:cNvPr id="5" name="TextBox 4"/>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2</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82420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209800"/>
            <a:ext cx="8229600" cy="4525963"/>
          </a:xfrm>
        </p:spPr>
        <p:txBody>
          <a:bodyPr>
            <a:normAutofit/>
          </a:bodyPr>
          <a:lstStyle/>
          <a:p>
            <a:pPr marL="0" indent="0" algn="ctr">
              <a:buNone/>
            </a:pPr>
            <a:r>
              <a:rPr lang="en-US" sz="4000" dirty="0" smtClean="0">
                <a:solidFill>
                  <a:schemeClr val="tx1">
                    <a:lumMod val="65000"/>
                    <a:lumOff val="35000"/>
                  </a:schemeClr>
                </a:solidFill>
                <a:latin typeface="Century Gothic" pitchFamily="34" charset="0"/>
              </a:rPr>
              <a:t>“But </a:t>
            </a:r>
            <a:r>
              <a:rPr lang="en-US" sz="4000" dirty="0">
                <a:solidFill>
                  <a:schemeClr val="tx1">
                    <a:lumMod val="65000"/>
                    <a:lumOff val="35000"/>
                  </a:schemeClr>
                </a:solidFill>
                <a:latin typeface="Century Gothic" pitchFamily="34" charset="0"/>
              </a:rPr>
              <a:t>the doctor says the missis must go: he says she’s been in a consumption these many months</a:t>
            </a:r>
            <a:r>
              <a:rPr lang="en-US" sz="4000" dirty="0" smtClean="0">
                <a:solidFill>
                  <a:schemeClr val="tx1">
                    <a:lumMod val="65000"/>
                    <a:lumOff val="35000"/>
                  </a:schemeClr>
                </a:solidFill>
                <a:latin typeface="Century Gothic" pitchFamily="34" charset="0"/>
              </a:rPr>
              <a:t>.” </a:t>
            </a:r>
            <a:r>
              <a:rPr lang="en-US" sz="4000" dirty="0">
                <a:solidFill>
                  <a:schemeClr val="tx1">
                    <a:lumMod val="65000"/>
                    <a:lumOff val="35000"/>
                  </a:schemeClr>
                </a:solidFill>
                <a:latin typeface="Century Gothic" pitchFamily="34" charset="0"/>
              </a:rPr>
              <a:t>(57) </a:t>
            </a:r>
          </a:p>
        </p:txBody>
      </p:sp>
      <p:sp>
        <p:nvSpPr>
          <p:cNvPr id="5" name="TextBox 4"/>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3</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2952023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525963"/>
          </a:xfrm>
        </p:spPr>
        <p:txBody>
          <a:bodyPr/>
          <a:lstStyle/>
          <a:p>
            <a:pPr marL="0" indent="0" algn="ctr">
              <a:buNone/>
            </a:pPr>
            <a:r>
              <a:rPr lang="en-US" sz="2800" dirty="0">
                <a:solidFill>
                  <a:schemeClr val="tx1">
                    <a:lumMod val="65000"/>
                    <a:lumOff val="35000"/>
                  </a:schemeClr>
                </a:solidFill>
                <a:latin typeface="Century Gothic" pitchFamily="34" charset="0"/>
              </a:rPr>
              <a:t>"I cannot say why I felt so wildly wretched: it must have </a:t>
            </a:r>
            <a:r>
              <a:rPr lang="en-US" sz="2800" dirty="0" smtClean="0">
                <a:solidFill>
                  <a:schemeClr val="tx1">
                    <a:lumMod val="65000"/>
                    <a:lumOff val="35000"/>
                  </a:schemeClr>
                </a:solidFill>
                <a:latin typeface="Century Gothic" pitchFamily="34" charset="0"/>
              </a:rPr>
              <a:t>been </a:t>
            </a:r>
            <a:r>
              <a:rPr lang="en-US" sz="2800" dirty="0">
                <a:solidFill>
                  <a:schemeClr val="tx1">
                    <a:lumMod val="65000"/>
                    <a:lumOff val="35000"/>
                  </a:schemeClr>
                </a:solidFill>
                <a:latin typeface="Century Gothic" pitchFamily="34" charset="0"/>
              </a:rPr>
              <a:t>temporary derangement for there is </a:t>
            </a:r>
            <a:r>
              <a:rPr lang="en-US" sz="2800" dirty="0" smtClean="0">
                <a:solidFill>
                  <a:schemeClr val="tx1">
                    <a:lumMod val="65000"/>
                    <a:lumOff val="35000"/>
                  </a:schemeClr>
                </a:solidFill>
                <a:latin typeface="Century Gothic" pitchFamily="34" charset="0"/>
              </a:rPr>
              <a:t>scarcely </a:t>
            </a:r>
            <a:r>
              <a:rPr lang="en-US" sz="2800" dirty="0">
                <a:solidFill>
                  <a:schemeClr val="tx1">
                    <a:lumMod val="65000"/>
                    <a:lumOff val="35000"/>
                  </a:schemeClr>
                </a:solidFill>
                <a:latin typeface="Century Gothic" pitchFamily="34" charset="0"/>
              </a:rPr>
              <a:t>a cause- but supposing at twelve years old, I had been wrenched from the Heights and every early association, and </a:t>
            </a:r>
            <a:r>
              <a:rPr lang="en-US" sz="2800" dirty="0" smtClean="0">
                <a:solidFill>
                  <a:schemeClr val="tx1">
                    <a:lumMod val="65000"/>
                    <a:lumOff val="35000"/>
                  </a:schemeClr>
                </a:solidFill>
                <a:latin typeface="Century Gothic" pitchFamily="34" charset="0"/>
              </a:rPr>
              <a:t>my all </a:t>
            </a:r>
            <a:r>
              <a:rPr lang="en-US" sz="2800" dirty="0">
                <a:solidFill>
                  <a:schemeClr val="tx1">
                    <a:lumMod val="65000"/>
                    <a:lumOff val="35000"/>
                  </a:schemeClr>
                </a:solidFill>
                <a:latin typeface="Century Gothic" pitchFamily="34" charset="0"/>
              </a:rPr>
              <a:t>in all, as Heathcliff was at the time</a:t>
            </a:r>
            <a:r>
              <a:rPr lang="en-US" sz="2800" dirty="0" smtClean="0">
                <a:solidFill>
                  <a:schemeClr val="tx1">
                    <a:lumMod val="65000"/>
                    <a:lumOff val="35000"/>
                  </a:schemeClr>
                </a:solidFill>
                <a:latin typeface="Century Gothic" pitchFamily="34" charset="0"/>
              </a:rPr>
              <a:t>... an </a:t>
            </a:r>
            <a:r>
              <a:rPr lang="en-US" sz="2800" dirty="0">
                <a:solidFill>
                  <a:schemeClr val="tx1">
                    <a:lumMod val="65000"/>
                    <a:lumOff val="35000"/>
                  </a:schemeClr>
                </a:solidFill>
                <a:latin typeface="Century Gothic" pitchFamily="34" charset="0"/>
              </a:rPr>
              <a:t>exile and outcast, thenceforth, from what had been my </a:t>
            </a:r>
            <a:r>
              <a:rPr lang="en-US" sz="2800" dirty="0" smtClean="0">
                <a:solidFill>
                  <a:schemeClr val="tx1">
                    <a:lumMod val="65000"/>
                    <a:lumOff val="35000"/>
                  </a:schemeClr>
                </a:solidFill>
                <a:latin typeface="Century Gothic" pitchFamily="34" charset="0"/>
              </a:rPr>
              <a:t>world“ (115).</a:t>
            </a:r>
            <a:endParaRPr lang="en-US" sz="2800" dirty="0">
              <a:solidFill>
                <a:schemeClr val="tx1">
                  <a:lumMod val="65000"/>
                  <a:lumOff val="35000"/>
                </a:schemeClr>
              </a:solidFill>
              <a:latin typeface="Century Gothic" pitchFamily="34" charset="0"/>
            </a:endParaRPr>
          </a:p>
          <a:p>
            <a:endParaRPr lang="en-US" dirty="0">
              <a:latin typeface="Century Gothic" pitchFamily="34" charset="0"/>
            </a:endParaRPr>
          </a:p>
        </p:txBody>
      </p:sp>
      <p:sp>
        <p:nvSpPr>
          <p:cNvPr id="4" name="TextBox 3"/>
          <p:cNvSpPr txBox="1"/>
          <p:nvPr/>
        </p:nvSpPr>
        <p:spPr>
          <a:xfrm>
            <a:off x="54102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1</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3700375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ctr">
              <a:buNone/>
            </a:pPr>
            <a:r>
              <a:rPr lang="en-US" sz="4000" dirty="0" smtClean="0">
                <a:solidFill>
                  <a:schemeClr val="tx1">
                    <a:lumMod val="65000"/>
                    <a:lumOff val="35000"/>
                  </a:schemeClr>
                </a:solidFill>
                <a:latin typeface="Century Gothic" pitchFamily="34" charset="0"/>
              </a:rPr>
              <a:t>“I believe here new abode was in the south, near London; there she had a son born, a few months subsequent to her escape. He was christened Linton, and, from the first, she reported him to be an ailing, peevish creature” (167). </a:t>
            </a:r>
            <a:endParaRPr lang="en-US" sz="4000" dirty="0">
              <a:solidFill>
                <a:schemeClr val="tx1">
                  <a:lumMod val="65000"/>
                  <a:lumOff val="35000"/>
                </a:schemeClr>
              </a:solidFill>
              <a:latin typeface="Century Gothic" pitchFamily="34" charset="0"/>
            </a:endParaRPr>
          </a:p>
        </p:txBody>
      </p:sp>
      <p:sp>
        <p:nvSpPr>
          <p:cNvPr id="5" name="TextBox 4"/>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4</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398678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i.thisislondon.co.uk/i/pix/2010/02/yorkshire-moors4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3" y="0"/>
            <a:ext cx="1027461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a:xfrm>
            <a:off x="228600" y="1225296"/>
            <a:ext cx="8407893" cy="4407408"/>
          </a:xfrm>
        </p:spPr>
        <p:txBody>
          <a:bodyPr>
            <a:noAutofit/>
          </a:bodyPr>
          <a:lstStyle/>
          <a:p>
            <a:pPr algn="ctr"/>
            <a:r>
              <a:rPr lang="en-US" sz="3600" dirty="0" smtClean="0">
                <a:solidFill>
                  <a:schemeClr val="tx1"/>
                </a:solidFill>
                <a:latin typeface="Century Gothic" pitchFamily="34" charset="0"/>
              </a:rPr>
              <a:t>The Moors are a type of habitat</a:t>
            </a:r>
          </a:p>
          <a:p>
            <a:pPr algn="ctr"/>
            <a:r>
              <a:rPr lang="en-US" sz="3600" dirty="0" smtClean="0">
                <a:solidFill>
                  <a:schemeClr val="tx1"/>
                </a:solidFill>
                <a:latin typeface="Century Gothic" pitchFamily="34" charset="0"/>
              </a:rPr>
              <a:t>They are generally known as an uncultivated hill</a:t>
            </a:r>
          </a:p>
          <a:p>
            <a:pPr algn="ctr"/>
            <a:r>
              <a:rPr lang="en-US" sz="3600" dirty="0" smtClean="0">
                <a:solidFill>
                  <a:schemeClr val="tx1"/>
                </a:solidFill>
                <a:latin typeface="Century Gothic" pitchFamily="34" charset="0"/>
              </a:rPr>
              <a:t>Many in England</a:t>
            </a:r>
          </a:p>
          <a:p>
            <a:pPr algn="ctr"/>
            <a:r>
              <a:rPr lang="en-US" sz="3600" dirty="0" smtClean="0">
                <a:solidFill>
                  <a:schemeClr val="tx1"/>
                </a:solidFill>
                <a:latin typeface="Century Gothic" pitchFamily="34" charset="0"/>
              </a:rPr>
              <a:t>Different types of moss and grass grow in them</a:t>
            </a:r>
          </a:p>
          <a:p>
            <a:pPr algn="ctr"/>
            <a:r>
              <a:rPr lang="en-US" sz="3600" dirty="0" smtClean="0">
                <a:solidFill>
                  <a:schemeClr val="tx1"/>
                </a:solidFill>
                <a:latin typeface="Century Gothic" pitchFamily="34" charset="0"/>
              </a:rPr>
              <a:t>Great many different bird </a:t>
            </a:r>
            <a:r>
              <a:rPr lang="en-US" sz="3600" dirty="0" err="1" smtClean="0">
                <a:solidFill>
                  <a:schemeClr val="tx1"/>
                </a:solidFill>
                <a:latin typeface="Century Gothic" pitchFamily="34" charset="0"/>
              </a:rPr>
              <a:t>andplant</a:t>
            </a:r>
            <a:r>
              <a:rPr lang="en-US" sz="3600" dirty="0" smtClean="0">
                <a:solidFill>
                  <a:schemeClr val="tx1"/>
                </a:solidFill>
                <a:latin typeface="Century Gothic" pitchFamily="34" charset="0"/>
              </a:rPr>
              <a:t> species live in </a:t>
            </a:r>
            <a:r>
              <a:rPr lang="en-US" sz="3600" dirty="0" err="1" smtClean="0">
                <a:solidFill>
                  <a:schemeClr val="tx1"/>
                </a:solidFill>
                <a:latin typeface="Century Gothic" pitchFamily="34" charset="0"/>
              </a:rPr>
              <a:t>te</a:t>
            </a:r>
            <a:r>
              <a:rPr lang="en-US" sz="3600" dirty="0" smtClean="0">
                <a:solidFill>
                  <a:schemeClr val="tx1"/>
                </a:solidFill>
                <a:latin typeface="Century Gothic" pitchFamily="34" charset="0"/>
              </a:rPr>
              <a:t> Moorland setting. </a:t>
            </a:r>
            <a:endParaRPr lang="en-US" sz="3600" dirty="0">
              <a:solidFill>
                <a:schemeClr val="tx1"/>
              </a:solidFill>
              <a:latin typeface="Century Gothic" pitchFamily="34" charset="0"/>
            </a:endParaRPr>
          </a:p>
        </p:txBody>
      </p:sp>
      <p:sp>
        <p:nvSpPr>
          <p:cNvPr id="3" name="Title 2"/>
          <p:cNvSpPr>
            <a:spLocks noGrp="1"/>
          </p:cNvSpPr>
          <p:nvPr>
            <p:ph type="title"/>
          </p:nvPr>
        </p:nvSpPr>
        <p:spPr>
          <a:xfrm>
            <a:off x="533400" y="228600"/>
            <a:ext cx="8381260" cy="1054394"/>
          </a:xfrm>
        </p:spPr>
        <p:txBody>
          <a:bodyPr/>
          <a:lstStyle/>
          <a:p>
            <a:r>
              <a:rPr lang="en-US" sz="6600" dirty="0" smtClean="0">
                <a:solidFill>
                  <a:schemeClr val="tx1"/>
                </a:solidFill>
                <a:latin typeface="Century Gothic" pitchFamily="34" charset="0"/>
              </a:rPr>
              <a:t>The </a:t>
            </a:r>
            <a:r>
              <a:rPr lang="en-US" sz="6600" dirty="0" err="1" smtClean="0">
                <a:solidFill>
                  <a:schemeClr val="tx1"/>
                </a:solidFill>
                <a:latin typeface="Century Gothic" pitchFamily="34" charset="0"/>
              </a:rPr>
              <a:t>MOOrs</a:t>
            </a:r>
            <a:endParaRPr lang="en-US" sz="6600" dirty="0">
              <a:solidFill>
                <a:schemeClr val="tx1"/>
              </a:solidFill>
              <a:latin typeface="Century Gothic" pitchFamily="34" charset="0"/>
            </a:endParaRPr>
          </a:p>
        </p:txBody>
      </p:sp>
    </p:spTree>
    <p:extLst>
      <p:ext uri="{BB962C8B-B14F-4D97-AF65-F5344CB8AC3E}">
        <p14:creationId xmlns:p14="http://schemas.microsoft.com/office/powerpoint/2010/main" val="26381435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0"/>
            <a:ext cx="10287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6200" y="53161"/>
            <a:ext cx="9448800" cy="6740307"/>
          </a:xfrm>
          <a:prstGeom prst="rect">
            <a:avLst/>
          </a:prstGeom>
          <a:noFill/>
        </p:spPr>
        <p:txBody>
          <a:bodyPr wrap="square" rtlCol="0">
            <a:spAutoFit/>
          </a:bodyPr>
          <a:lstStyle/>
          <a:p>
            <a:pPr marL="457200" indent="-457200">
              <a:buFont typeface="Arial" pitchFamily="34" charset="0"/>
              <a:buChar char="•"/>
            </a:pPr>
            <a:r>
              <a:rPr lang="en-US" sz="2800" dirty="0" smtClean="0">
                <a:latin typeface="Century Gothic" pitchFamily="34" charset="0"/>
              </a:rPr>
              <a:t>As landscape painting became more popular, people’s sensitivity and appreciation of nature grew</a:t>
            </a:r>
          </a:p>
          <a:p>
            <a:pPr marL="457200" indent="-457200">
              <a:buFont typeface="Arial" pitchFamily="34" charset="0"/>
              <a:buChar char="•"/>
            </a:pPr>
            <a:r>
              <a:rPr lang="en-US" sz="2800" dirty="0" smtClean="0">
                <a:latin typeface="Century Gothic" pitchFamily="34" charset="0"/>
              </a:rPr>
              <a:t>Romantic English writers found the moors to be the ideal location for their stories because it improved the emotional impact of the story, the setting being a heightened and stimulating location</a:t>
            </a:r>
          </a:p>
          <a:p>
            <a:endParaRPr lang="en-US" sz="2800" dirty="0" smtClean="0">
              <a:latin typeface="Century Gothic" pitchFamily="34" charset="0"/>
            </a:endParaRPr>
          </a:p>
          <a:p>
            <a:endParaRPr lang="en-US" sz="2800" dirty="0" smtClean="0">
              <a:solidFill>
                <a:schemeClr val="bg1"/>
              </a:solidFill>
              <a:latin typeface="Century Gothic" pitchFamily="34" charset="0"/>
            </a:endParaRPr>
          </a:p>
          <a:p>
            <a:r>
              <a:rPr lang="en-US" sz="2800" dirty="0" smtClean="0">
                <a:solidFill>
                  <a:schemeClr val="bg1"/>
                </a:solidFill>
                <a:latin typeface="Century Gothic" pitchFamily="34" charset="0"/>
              </a:rPr>
              <a:t>* Several works of late Romantic English literature featured Moorlands. For example:</a:t>
            </a:r>
          </a:p>
          <a:p>
            <a:r>
              <a:rPr lang="en-US" sz="2800" dirty="0" smtClean="0">
                <a:solidFill>
                  <a:schemeClr val="bg1"/>
                </a:solidFill>
                <a:latin typeface="Century Gothic" pitchFamily="34" charset="0"/>
              </a:rPr>
              <a:t>-</a:t>
            </a:r>
            <a:r>
              <a:rPr lang="en-US" sz="2400" dirty="0" smtClean="0">
                <a:solidFill>
                  <a:schemeClr val="bg1"/>
                </a:solidFill>
                <a:latin typeface="Century Gothic" pitchFamily="34" charset="0"/>
              </a:rPr>
              <a:t>Wuthering Heights—Emily Bronte (Yorkshire) (where the Bronte family is from)</a:t>
            </a:r>
          </a:p>
          <a:p>
            <a:r>
              <a:rPr lang="en-US" sz="2400" dirty="0" smtClean="0">
                <a:solidFill>
                  <a:schemeClr val="bg1"/>
                </a:solidFill>
                <a:latin typeface="Century Gothic" pitchFamily="34" charset="0"/>
              </a:rPr>
              <a:t>-The Secret Garden—Frances Hodgson Burnett (Yorkshire)</a:t>
            </a:r>
          </a:p>
          <a:p>
            <a:r>
              <a:rPr lang="en-US" sz="2400" dirty="0" smtClean="0">
                <a:solidFill>
                  <a:schemeClr val="bg1"/>
                </a:solidFill>
                <a:latin typeface="Century Gothic" pitchFamily="34" charset="0"/>
              </a:rPr>
              <a:t>-The Hound of the Baskervilles—Arthur Conan Doyle (</a:t>
            </a:r>
            <a:r>
              <a:rPr lang="en-US" sz="2400" dirty="0" err="1" smtClean="0">
                <a:solidFill>
                  <a:schemeClr val="bg1"/>
                </a:solidFill>
                <a:latin typeface="Century Gothic" pitchFamily="34" charset="0"/>
              </a:rPr>
              <a:t>Dartmoor</a:t>
            </a:r>
            <a:r>
              <a:rPr lang="en-US" sz="2400" dirty="0" smtClean="0">
                <a:solidFill>
                  <a:schemeClr val="bg1"/>
                </a:solidFill>
                <a:latin typeface="Century Gothic" pitchFamily="34" charset="0"/>
              </a:rPr>
              <a:t>)</a:t>
            </a:r>
            <a:endParaRPr lang="en-US" sz="2400" dirty="0">
              <a:solidFill>
                <a:schemeClr val="bg1"/>
              </a:solidFill>
              <a:latin typeface="Century Gothic" pitchFamily="34" charset="0"/>
            </a:endParaRPr>
          </a:p>
        </p:txBody>
      </p:sp>
    </p:spTree>
    <p:extLst>
      <p:ext uri="{BB962C8B-B14F-4D97-AF65-F5344CB8AC3E}">
        <p14:creationId xmlns:p14="http://schemas.microsoft.com/office/powerpoint/2010/main" val="31442732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297" y="1"/>
            <a:ext cx="10297297"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28600" y="-146149"/>
            <a:ext cx="10058400" cy="7232749"/>
          </a:xfrm>
          <a:prstGeom prst="rect">
            <a:avLst/>
          </a:prstGeom>
          <a:noFill/>
        </p:spPr>
        <p:txBody>
          <a:bodyPr wrap="square" rtlCol="0">
            <a:spAutoFit/>
          </a:bodyPr>
          <a:lstStyle/>
          <a:p>
            <a:r>
              <a:rPr lang="en-US" sz="4800" dirty="0" smtClean="0">
                <a:latin typeface="Century Gothic" pitchFamily="34" charset="0"/>
              </a:rPr>
              <a:t>There are 8 notable areas of </a:t>
            </a:r>
            <a:r>
              <a:rPr lang="en-US" sz="4800" dirty="0" smtClean="0">
                <a:solidFill>
                  <a:schemeClr val="bg1"/>
                </a:solidFill>
                <a:latin typeface="Century Gothic" pitchFamily="34" charset="0"/>
              </a:rPr>
              <a:t>upland </a:t>
            </a:r>
            <a:r>
              <a:rPr lang="en-US" sz="4800" dirty="0" smtClean="0">
                <a:latin typeface="Century Gothic" pitchFamily="34" charset="0"/>
              </a:rPr>
              <a:t>Moorlands </a:t>
            </a:r>
            <a:r>
              <a:rPr lang="en-US" sz="4800" dirty="0" smtClean="0">
                <a:solidFill>
                  <a:schemeClr val="bg1"/>
                </a:solidFill>
                <a:latin typeface="Century Gothic" pitchFamily="34" charset="0"/>
              </a:rPr>
              <a:t>in Britain:</a:t>
            </a:r>
          </a:p>
          <a:p>
            <a:endParaRPr lang="en-US" sz="4800" dirty="0" smtClean="0">
              <a:solidFill>
                <a:schemeClr val="bg1"/>
              </a:solidFill>
              <a:latin typeface="Century Gothic" pitchFamily="34" charset="0"/>
            </a:endParaRPr>
          </a:p>
          <a:p>
            <a:pPr marL="285750" indent="-285750">
              <a:lnSpc>
                <a:spcPts val="4800"/>
              </a:lnSpc>
              <a:buFont typeface="Arial" pitchFamily="34" charset="0"/>
              <a:buChar char="•"/>
            </a:pPr>
            <a:r>
              <a:rPr lang="en-US" sz="3600" dirty="0" smtClean="0">
                <a:solidFill>
                  <a:schemeClr val="bg1"/>
                </a:solidFill>
                <a:latin typeface="Century Gothic" pitchFamily="34" charset="0"/>
              </a:rPr>
              <a:t>The Dark </a:t>
            </a:r>
            <a:r>
              <a:rPr lang="en-US" sz="3600" dirty="0" err="1" smtClean="0">
                <a:solidFill>
                  <a:schemeClr val="bg1"/>
                </a:solidFill>
                <a:latin typeface="Century Gothic" pitchFamily="34" charset="0"/>
              </a:rPr>
              <a:t>Peako</a:t>
            </a:r>
            <a:r>
              <a:rPr lang="en-US" sz="3600" dirty="0" smtClean="0">
                <a:solidFill>
                  <a:schemeClr val="bg1"/>
                </a:solidFill>
                <a:latin typeface="Century Gothic" pitchFamily="34" charset="0"/>
              </a:rPr>
              <a:t>       </a:t>
            </a:r>
          </a:p>
          <a:p>
            <a:pPr marL="285750" indent="-285750">
              <a:lnSpc>
                <a:spcPts val="4800"/>
              </a:lnSpc>
              <a:buFont typeface="Arial" pitchFamily="34" charset="0"/>
              <a:buChar char="•"/>
            </a:pPr>
            <a:r>
              <a:rPr lang="en-US" sz="3600" dirty="0" smtClean="0">
                <a:solidFill>
                  <a:schemeClr val="bg1"/>
                </a:solidFill>
                <a:latin typeface="Century Gothic" pitchFamily="34" charset="0"/>
              </a:rPr>
              <a:t>The Forest of </a:t>
            </a:r>
            <a:r>
              <a:rPr lang="en-US" sz="3600" dirty="0" err="1" smtClean="0">
                <a:solidFill>
                  <a:schemeClr val="bg1"/>
                </a:solidFill>
                <a:latin typeface="Century Gothic" pitchFamily="34" charset="0"/>
              </a:rPr>
              <a:t>Bowlando</a:t>
            </a:r>
            <a:r>
              <a:rPr lang="en-US" sz="3600" dirty="0" smtClean="0">
                <a:solidFill>
                  <a:schemeClr val="bg1"/>
                </a:solidFill>
                <a:latin typeface="Century Gothic" pitchFamily="34" charset="0"/>
              </a:rPr>
              <a:t> </a:t>
            </a:r>
          </a:p>
          <a:p>
            <a:pPr marL="285750" indent="-285750">
              <a:lnSpc>
                <a:spcPts val="4800"/>
              </a:lnSpc>
              <a:buFont typeface="Arial" pitchFamily="34" charset="0"/>
              <a:buChar char="•"/>
            </a:pPr>
            <a:r>
              <a:rPr lang="en-US" sz="3600" dirty="0" smtClean="0">
                <a:solidFill>
                  <a:schemeClr val="bg1"/>
                </a:solidFill>
                <a:latin typeface="Century Gothic" pitchFamily="34" charset="0"/>
              </a:rPr>
              <a:t>The Lake </a:t>
            </a:r>
            <a:r>
              <a:rPr lang="en-US" sz="3600" dirty="0" err="1" smtClean="0">
                <a:solidFill>
                  <a:schemeClr val="bg1"/>
                </a:solidFill>
                <a:latin typeface="Century Gothic" pitchFamily="34" charset="0"/>
              </a:rPr>
              <a:t>Districto</a:t>
            </a:r>
            <a:endParaRPr lang="en-US" sz="3600" dirty="0" smtClean="0">
              <a:solidFill>
                <a:schemeClr val="bg1"/>
              </a:solidFill>
              <a:latin typeface="Century Gothic" pitchFamily="34" charset="0"/>
            </a:endParaRPr>
          </a:p>
          <a:p>
            <a:pPr marL="285750" indent="-285750">
              <a:lnSpc>
                <a:spcPts val="4800"/>
              </a:lnSpc>
              <a:buFont typeface="Arial" pitchFamily="34" charset="0"/>
              <a:buChar char="•"/>
            </a:pPr>
            <a:r>
              <a:rPr lang="en-US" sz="3600" dirty="0" smtClean="0">
                <a:solidFill>
                  <a:schemeClr val="bg1"/>
                </a:solidFill>
                <a:latin typeface="Century Gothic" pitchFamily="34" charset="0"/>
              </a:rPr>
              <a:t>The </a:t>
            </a:r>
            <a:r>
              <a:rPr lang="en-US" sz="3600" dirty="0" err="1" smtClean="0">
                <a:solidFill>
                  <a:schemeClr val="bg1"/>
                </a:solidFill>
                <a:latin typeface="Century Gothic" pitchFamily="34" charset="0"/>
              </a:rPr>
              <a:t>Pennineso</a:t>
            </a:r>
            <a:endParaRPr lang="en-US" sz="3600" dirty="0" smtClean="0">
              <a:solidFill>
                <a:schemeClr val="bg1"/>
              </a:solidFill>
              <a:latin typeface="Century Gothic" pitchFamily="34" charset="0"/>
            </a:endParaRPr>
          </a:p>
          <a:p>
            <a:pPr marL="285750" indent="-285750">
              <a:lnSpc>
                <a:spcPts val="4800"/>
              </a:lnSpc>
              <a:buFont typeface="Arial" pitchFamily="34" charset="0"/>
              <a:buChar char="•"/>
            </a:pPr>
            <a:r>
              <a:rPr lang="en-US" sz="3600" dirty="0" smtClean="0">
                <a:solidFill>
                  <a:schemeClr val="bg1"/>
                </a:solidFill>
                <a:latin typeface="Century Gothic" pitchFamily="34" charset="0"/>
              </a:rPr>
              <a:t>Mid Whales</a:t>
            </a:r>
          </a:p>
          <a:p>
            <a:pPr marL="285750" indent="-285750">
              <a:lnSpc>
                <a:spcPts val="4800"/>
              </a:lnSpc>
              <a:buFont typeface="Arial" pitchFamily="34" charset="0"/>
              <a:buChar char="•"/>
            </a:pPr>
            <a:r>
              <a:rPr lang="en-US" sz="3600" dirty="0" smtClean="0">
                <a:solidFill>
                  <a:schemeClr val="bg1"/>
                </a:solidFill>
                <a:latin typeface="Century Gothic" pitchFamily="34" charset="0"/>
              </a:rPr>
              <a:t>The Southern Uplands of </a:t>
            </a:r>
            <a:r>
              <a:rPr lang="en-US" sz="3600" dirty="0" err="1" smtClean="0">
                <a:solidFill>
                  <a:schemeClr val="bg1"/>
                </a:solidFill>
                <a:latin typeface="Century Gothic" pitchFamily="34" charset="0"/>
              </a:rPr>
              <a:t>Scotlando</a:t>
            </a:r>
            <a:endParaRPr lang="en-US" sz="3600" dirty="0" smtClean="0">
              <a:solidFill>
                <a:schemeClr val="bg1"/>
              </a:solidFill>
              <a:latin typeface="Century Gothic" pitchFamily="34" charset="0"/>
            </a:endParaRPr>
          </a:p>
          <a:p>
            <a:pPr marL="285750" indent="-285750">
              <a:lnSpc>
                <a:spcPts val="4800"/>
              </a:lnSpc>
              <a:buFont typeface="Arial" pitchFamily="34" charset="0"/>
              <a:buChar char="•"/>
            </a:pPr>
            <a:r>
              <a:rPr lang="en-US" sz="3600" dirty="0" smtClean="0">
                <a:solidFill>
                  <a:schemeClr val="bg1"/>
                </a:solidFill>
                <a:latin typeface="Century Gothic" pitchFamily="34" charset="0"/>
              </a:rPr>
              <a:t>The Scottish Highlands</a:t>
            </a:r>
          </a:p>
          <a:p>
            <a:pPr marL="285750" indent="-285750">
              <a:lnSpc>
                <a:spcPts val="4800"/>
              </a:lnSpc>
              <a:buFont typeface="Arial" pitchFamily="34" charset="0"/>
              <a:buChar char="•"/>
            </a:pPr>
            <a:r>
              <a:rPr lang="en-US" sz="3600" dirty="0" smtClean="0">
                <a:solidFill>
                  <a:schemeClr val="bg1"/>
                </a:solidFill>
                <a:latin typeface="Century Gothic" pitchFamily="34" charset="0"/>
              </a:rPr>
              <a:t>A few scattered in Herefordshire</a:t>
            </a:r>
          </a:p>
        </p:txBody>
      </p:sp>
    </p:spTree>
    <p:extLst>
      <p:ext uri="{BB962C8B-B14F-4D97-AF65-F5344CB8AC3E}">
        <p14:creationId xmlns:p14="http://schemas.microsoft.com/office/powerpoint/2010/main" val="3378208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45720" indent="0" algn="ctr">
              <a:buNone/>
            </a:pPr>
            <a:r>
              <a:rPr lang="en-US" sz="9400" dirty="0">
                <a:solidFill>
                  <a:srgbClr val="FF0000"/>
                </a:solidFill>
                <a:latin typeface="Century Gothic" pitchFamily="34" charset="0"/>
                <a:hlinkClick r:id="rId2"/>
              </a:rPr>
              <a:t>http://www.youtube.com/watch?v=-</a:t>
            </a:r>
            <a:r>
              <a:rPr lang="en-US" sz="9400" dirty="0" smtClean="0">
                <a:solidFill>
                  <a:srgbClr val="FF0000"/>
                </a:solidFill>
                <a:latin typeface="Century Gothic" pitchFamily="34" charset="0"/>
                <a:hlinkClick r:id="rId2"/>
              </a:rPr>
              <a:t>1pMMIe4hb4</a:t>
            </a:r>
            <a:endParaRPr lang="en-US" sz="9400" dirty="0" smtClean="0">
              <a:solidFill>
                <a:srgbClr val="FF0000"/>
              </a:solidFill>
              <a:latin typeface="Century Gothic" pitchFamily="34" charset="0"/>
            </a:endParaRPr>
          </a:p>
          <a:p>
            <a:pPr marL="45720" indent="0">
              <a:buNone/>
            </a:pPr>
            <a:endParaRPr lang="en-US" sz="2800" dirty="0" smtClean="0">
              <a:solidFill>
                <a:srgbClr val="FF0000"/>
              </a:solidFill>
              <a:latin typeface="Century Gothic" pitchFamily="34" charset="0"/>
            </a:endParaRPr>
          </a:p>
          <a:p>
            <a:pPr marL="45720" indent="0">
              <a:buNone/>
            </a:pPr>
            <a:endParaRPr lang="en-US" dirty="0"/>
          </a:p>
          <a:p>
            <a:pPr marL="45720" indent="0">
              <a:buNone/>
            </a:pPr>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910239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45720" indent="0" algn="ctr">
              <a:buNone/>
            </a:pPr>
            <a:r>
              <a:rPr lang="en-US" sz="3600" dirty="0">
                <a:solidFill>
                  <a:schemeClr val="tx1">
                    <a:lumMod val="65000"/>
                    <a:lumOff val="35000"/>
                  </a:schemeClr>
                </a:solidFill>
                <a:latin typeface="Century Gothic" pitchFamily="34" charset="0"/>
              </a:rPr>
              <a:t>Why do you think the characters of Wuthering Heights tend to be very similar to Emily Bronte and her family members? Do you think authors tend to write about what they know, and that's why it is all very similar, or could there be another reason?</a:t>
            </a:r>
            <a:endParaRPr lang="en-US" sz="3600" dirty="0">
              <a:solidFill>
                <a:schemeClr val="tx1">
                  <a:lumMod val="65000"/>
                  <a:lumOff val="35000"/>
                </a:schemeClr>
              </a:solidFill>
              <a:latin typeface="Century Gothic" pitchFamily="34" charset="0"/>
            </a:endParaRPr>
          </a:p>
        </p:txBody>
      </p:sp>
      <p:sp>
        <p:nvSpPr>
          <p:cNvPr id="3" name="Title 2"/>
          <p:cNvSpPr>
            <a:spLocks noGrp="1"/>
          </p:cNvSpPr>
          <p:nvPr>
            <p:ph type="title"/>
          </p:nvPr>
        </p:nvSpPr>
        <p:spPr/>
        <p:txBody>
          <a:bodyPr/>
          <a:lstStyle/>
          <a:p>
            <a:r>
              <a:rPr lang="en-US" sz="5400" dirty="0" smtClean="0">
                <a:solidFill>
                  <a:srgbClr val="FF0000"/>
                </a:solidFill>
                <a:latin typeface="Century Gothic" pitchFamily="34" charset="0"/>
              </a:rPr>
              <a:t>Discussion question</a:t>
            </a:r>
            <a:endParaRPr lang="en-US" sz="5400" dirty="0">
              <a:solidFill>
                <a:srgbClr val="FF0000"/>
              </a:solidFill>
              <a:latin typeface="Century Gothic" pitchFamily="34" charset="0"/>
            </a:endParaRPr>
          </a:p>
        </p:txBody>
      </p:sp>
    </p:spTree>
    <p:extLst>
      <p:ext uri="{BB962C8B-B14F-4D97-AF65-F5344CB8AC3E}">
        <p14:creationId xmlns:p14="http://schemas.microsoft.com/office/powerpoint/2010/main" val="3132295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90800"/>
            <a:ext cx="8229600" cy="4525963"/>
          </a:xfrm>
        </p:spPr>
        <p:txBody>
          <a:bodyPr>
            <a:normAutofit/>
          </a:bodyPr>
          <a:lstStyle/>
          <a:p>
            <a:pPr marL="0" indent="0" algn="ctr">
              <a:buNone/>
            </a:pPr>
            <a:r>
              <a:rPr lang="en-US" sz="4000" dirty="0">
                <a:solidFill>
                  <a:schemeClr val="tx1">
                    <a:lumMod val="65000"/>
                    <a:lumOff val="35000"/>
                  </a:schemeClr>
                </a:solidFill>
                <a:latin typeface="Century Gothic" pitchFamily="34" charset="0"/>
              </a:rPr>
              <a:t>“‘I certainly esteem myself a steady, reasonable kind of </a:t>
            </a:r>
            <a:r>
              <a:rPr lang="en-US" sz="4000" dirty="0" smtClean="0">
                <a:solidFill>
                  <a:schemeClr val="tx1">
                    <a:lumMod val="65000"/>
                    <a:lumOff val="35000"/>
                  </a:schemeClr>
                </a:solidFill>
                <a:latin typeface="Century Gothic" pitchFamily="34" charset="0"/>
              </a:rPr>
              <a:t>body’” </a:t>
            </a:r>
            <a:r>
              <a:rPr lang="en-US" sz="4000" dirty="0">
                <a:solidFill>
                  <a:schemeClr val="tx1">
                    <a:lumMod val="65000"/>
                    <a:lumOff val="35000"/>
                  </a:schemeClr>
                </a:solidFill>
                <a:latin typeface="Century Gothic" pitchFamily="34" charset="0"/>
              </a:rPr>
              <a:t>(56). </a:t>
            </a:r>
          </a:p>
        </p:txBody>
      </p:sp>
      <p:sp>
        <p:nvSpPr>
          <p:cNvPr id="5" name="TextBox 4"/>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2</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198665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484437"/>
            <a:ext cx="8229600" cy="4525963"/>
          </a:xfrm>
        </p:spPr>
        <p:txBody>
          <a:bodyPr>
            <a:normAutofit/>
          </a:bodyPr>
          <a:lstStyle/>
          <a:p>
            <a:pPr marL="0" indent="0" algn="ctr">
              <a:buNone/>
            </a:pPr>
            <a:r>
              <a:rPr lang="en-US" sz="4000" dirty="0" smtClean="0">
                <a:solidFill>
                  <a:schemeClr val="tx1">
                    <a:lumMod val="65000"/>
                    <a:lumOff val="35000"/>
                  </a:schemeClr>
                </a:solidFill>
                <a:latin typeface="Century Gothic" pitchFamily="34" charset="0"/>
              </a:rPr>
              <a:t>“Earnshaw </a:t>
            </a:r>
            <a:r>
              <a:rPr lang="en-US" sz="4000" dirty="0">
                <a:solidFill>
                  <a:schemeClr val="tx1">
                    <a:lumMod val="65000"/>
                    <a:lumOff val="35000"/>
                  </a:schemeClr>
                </a:solidFill>
                <a:latin typeface="Century Gothic" pitchFamily="34" charset="0"/>
              </a:rPr>
              <a:t>had mortgaged every yard of land he owned, for cash to supply his mania for </a:t>
            </a:r>
            <a:r>
              <a:rPr lang="en-US" sz="4000" dirty="0" smtClean="0">
                <a:solidFill>
                  <a:schemeClr val="tx1">
                    <a:lumMod val="65000"/>
                    <a:lumOff val="35000"/>
                  </a:schemeClr>
                </a:solidFill>
                <a:latin typeface="Century Gothic" pitchFamily="34" charset="0"/>
              </a:rPr>
              <a:t>gaming” </a:t>
            </a:r>
            <a:r>
              <a:rPr lang="en-US" sz="4000" dirty="0">
                <a:solidFill>
                  <a:schemeClr val="tx1">
                    <a:lumMod val="65000"/>
                    <a:lumOff val="35000"/>
                  </a:schemeClr>
                </a:solidFill>
                <a:latin typeface="Century Gothic" pitchFamily="34" charset="0"/>
              </a:rPr>
              <a:t>(172</a:t>
            </a:r>
            <a:r>
              <a:rPr lang="en-US" sz="4000" dirty="0" smtClean="0">
                <a:solidFill>
                  <a:schemeClr val="tx1">
                    <a:lumMod val="65000"/>
                    <a:lumOff val="35000"/>
                  </a:schemeClr>
                </a:solidFill>
                <a:latin typeface="Century Gothic" pitchFamily="34" charset="0"/>
              </a:rPr>
              <a:t>).</a:t>
            </a:r>
            <a:endParaRPr lang="en-US" sz="4000" dirty="0">
              <a:solidFill>
                <a:schemeClr val="tx1">
                  <a:lumMod val="65000"/>
                  <a:lumOff val="35000"/>
                </a:schemeClr>
              </a:solidFill>
              <a:latin typeface="Century Gothic" pitchFamily="34" charset="0"/>
            </a:endParaRPr>
          </a:p>
        </p:txBody>
      </p:sp>
      <p:sp>
        <p:nvSpPr>
          <p:cNvPr id="5" name="TextBox 4"/>
          <p:cNvSpPr txBox="1"/>
          <p:nvPr/>
        </p:nvSpPr>
        <p:spPr>
          <a:xfrm>
            <a:off x="5334000" y="830758"/>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3</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207682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4</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40449108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352800"/>
            <a:ext cx="9829800" cy="1143000"/>
          </a:xfrm>
        </p:spPr>
        <p:txBody>
          <a:bodyPr>
            <a:noAutofit/>
          </a:bodyPr>
          <a:lstStyle/>
          <a:p>
            <a:r>
              <a:rPr lang="en-US" sz="7200" dirty="0" smtClean="0">
                <a:solidFill>
                  <a:srgbClr val="FF0000"/>
                </a:solidFill>
                <a:latin typeface="Century Gothic" pitchFamily="34" charset="0"/>
              </a:rPr>
              <a:t>What have been the best and worst times in your life?</a:t>
            </a:r>
            <a:endParaRPr lang="en-US" sz="7200" dirty="0">
              <a:solidFill>
                <a:srgbClr val="FF0000"/>
              </a:solidFill>
              <a:latin typeface="Century Gothic" pitchFamily="34" charset="0"/>
            </a:endParaRPr>
          </a:p>
        </p:txBody>
      </p:sp>
    </p:spTree>
    <p:extLst>
      <p:ext uri="{BB962C8B-B14F-4D97-AF65-F5344CB8AC3E}">
        <p14:creationId xmlns:p14="http://schemas.microsoft.com/office/powerpoint/2010/main" val="879634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102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1</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127797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362200"/>
            <a:ext cx="8229600" cy="4525963"/>
          </a:xfrm>
        </p:spPr>
        <p:txBody>
          <a:bodyPr>
            <a:normAutofit/>
          </a:bodyPr>
          <a:lstStyle/>
          <a:p>
            <a:pPr marL="0" indent="0" algn="ctr">
              <a:buNone/>
            </a:pPr>
            <a:r>
              <a:rPr lang="en-US" sz="4000" dirty="0">
                <a:solidFill>
                  <a:schemeClr val="tx1">
                    <a:lumMod val="65000"/>
                    <a:lumOff val="35000"/>
                  </a:schemeClr>
                </a:solidFill>
                <a:latin typeface="Century Gothic" pitchFamily="34" charset="0"/>
              </a:rPr>
              <a:t>“How life will be changed, how dreary the world will be, when papa and you are dead” (212).</a:t>
            </a:r>
          </a:p>
        </p:txBody>
      </p:sp>
      <p:sp>
        <p:nvSpPr>
          <p:cNvPr id="5" name="TextBox 4"/>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2</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312151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27237"/>
            <a:ext cx="8229600" cy="4525963"/>
          </a:xfrm>
        </p:spPr>
        <p:txBody>
          <a:bodyPr>
            <a:normAutofit fontScale="92500"/>
          </a:bodyPr>
          <a:lstStyle/>
          <a:p>
            <a:pPr marL="0" indent="0" algn="ctr">
              <a:buNone/>
            </a:pPr>
            <a:r>
              <a:rPr lang="en-US" sz="3900" dirty="0" smtClean="0">
                <a:solidFill>
                  <a:schemeClr val="tx1">
                    <a:lumMod val="65000"/>
                    <a:lumOff val="35000"/>
                  </a:schemeClr>
                </a:solidFill>
                <a:latin typeface="Century Gothic" pitchFamily="34" charset="0"/>
              </a:rPr>
              <a:t>“For </a:t>
            </a:r>
            <a:r>
              <a:rPr lang="en-US" sz="3900" dirty="0">
                <a:solidFill>
                  <a:schemeClr val="tx1">
                    <a:lumMod val="65000"/>
                    <a:lumOff val="35000"/>
                  </a:schemeClr>
                </a:solidFill>
                <a:latin typeface="Century Gothic" pitchFamily="34" charset="0"/>
              </a:rPr>
              <a:t>himself, he grew desperate: his sorrow was of that kind that will not lament. He neither wept, nor prayed; he cursed and defied; execrated God and man, and gave himself up to reckless </a:t>
            </a:r>
            <a:r>
              <a:rPr lang="en-US" sz="3900" dirty="0" smtClean="0">
                <a:solidFill>
                  <a:schemeClr val="tx1">
                    <a:lumMod val="65000"/>
                    <a:lumOff val="35000"/>
                  </a:schemeClr>
                </a:solidFill>
                <a:latin typeface="Century Gothic" pitchFamily="34" charset="0"/>
              </a:rPr>
              <a:t>dissipation” (58).</a:t>
            </a:r>
            <a:r>
              <a:rPr lang="en-US" dirty="0">
                <a:latin typeface="Century Gothic" pitchFamily="34" charset="0"/>
              </a:rPr>
              <a:t/>
            </a:r>
            <a:br>
              <a:rPr lang="en-US" dirty="0">
                <a:latin typeface="Century Gothic" pitchFamily="34" charset="0"/>
              </a:rPr>
            </a:br>
            <a:endParaRPr lang="en-US" dirty="0">
              <a:latin typeface="Century Gothic" pitchFamily="34" charset="0"/>
            </a:endParaRPr>
          </a:p>
        </p:txBody>
      </p:sp>
      <p:sp>
        <p:nvSpPr>
          <p:cNvPr id="5" name="TextBox 4"/>
          <p:cNvSpPr txBox="1"/>
          <p:nvPr/>
        </p:nvSpPr>
        <p:spPr>
          <a:xfrm>
            <a:off x="5334000" y="830759"/>
            <a:ext cx="3810000" cy="769441"/>
          </a:xfrm>
          <a:prstGeom prst="rect">
            <a:avLst/>
          </a:prstGeom>
          <a:noFill/>
        </p:spPr>
        <p:txBody>
          <a:bodyPr wrap="square" rtlCol="0">
            <a:spAutoFit/>
          </a:bodyPr>
          <a:lstStyle/>
          <a:p>
            <a:r>
              <a:rPr lang="en-US" sz="4400" dirty="0" smtClean="0">
                <a:solidFill>
                  <a:srgbClr val="FF0000"/>
                </a:solidFill>
                <a:latin typeface="Century Gothic" pitchFamily="34" charset="0"/>
              </a:rPr>
              <a:t>Contestant 3</a:t>
            </a:r>
            <a:endParaRPr lang="en-US" sz="4400" dirty="0">
              <a:solidFill>
                <a:srgbClr val="FF0000"/>
              </a:solidFill>
              <a:latin typeface="Century Gothic" pitchFamily="34" charset="0"/>
            </a:endParaRPr>
          </a:p>
        </p:txBody>
      </p:sp>
    </p:spTree>
    <p:extLst>
      <p:ext uri="{BB962C8B-B14F-4D97-AF65-F5344CB8AC3E}">
        <p14:creationId xmlns:p14="http://schemas.microsoft.com/office/powerpoint/2010/main" val="3221198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177</TotalTime>
  <Words>870</Words>
  <Application>Microsoft Office PowerPoint</Application>
  <PresentationFormat>On-screen Show (4:3)</PresentationFormat>
  <Paragraphs>61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Grid</vt:lpstr>
      <vt:lpstr>What is your biggest flaw?</vt:lpstr>
      <vt:lpstr>PowerPoint Presentation</vt:lpstr>
      <vt:lpstr>PowerPoint Presentation</vt:lpstr>
      <vt:lpstr>PowerPoint Presentation</vt:lpstr>
      <vt:lpstr>PowerPoint Presentation</vt:lpstr>
      <vt:lpstr>What have been the best and worst times in your life?</vt:lpstr>
      <vt:lpstr>PowerPoint Presentation</vt:lpstr>
      <vt:lpstr>PowerPoint Presentation</vt:lpstr>
      <vt:lpstr>PowerPoint Presentation</vt:lpstr>
      <vt:lpstr>PowerPoint Presentation</vt:lpstr>
      <vt:lpstr>Where is the one place you would call home?</vt:lpstr>
      <vt:lpstr>PowerPoint Presentation</vt:lpstr>
      <vt:lpstr>PowerPoint Presentation</vt:lpstr>
      <vt:lpstr>PowerPoint Presentation</vt:lpstr>
      <vt:lpstr>PowerPoint Presentation</vt:lpstr>
      <vt:lpstr>What is One event that has shaped your life?</vt:lpstr>
      <vt:lpstr>PowerPoint Presentation</vt:lpstr>
      <vt:lpstr>PowerPoint Presentation</vt:lpstr>
      <vt:lpstr>PowerPoint Presentation</vt:lpstr>
      <vt:lpstr>PowerPoint Presentation</vt:lpstr>
      <vt:lpstr>The MOOrs</vt:lpstr>
      <vt:lpstr>PowerPoint Presentation</vt:lpstr>
      <vt:lpstr>PowerPoint Presentation</vt:lpstr>
      <vt:lpstr>PowerPoint Presentation</vt:lpstr>
      <vt:lpstr>Discussion question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happytalk4</dc:creator>
  <cp:lastModifiedBy>happytalk4</cp:lastModifiedBy>
  <cp:revision>19</cp:revision>
  <dcterms:created xsi:type="dcterms:W3CDTF">2012-03-09T03:37:29Z</dcterms:created>
  <dcterms:modified xsi:type="dcterms:W3CDTF">2012-03-09T06:34:42Z</dcterms:modified>
</cp:coreProperties>
</file>